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0" r:id="rId2"/>
    <p:sldId id="346" r:id="rId3"/>
    <p:sldId id="345" r:id="rId4"/>
    <p:sldId id="376" r:id="rId5"/>
    <p:sldId id="375" r:id="rId6"/>
    <p:sldId id="348" r:id="rId7"/>
    <p:sldId id="379" r:id="rId8"/>
    <p:sldId id="380" r:id="rId9"/>
    <p:sldId id="337" r:id="rId10"/>
    <p:sldId id="381" r:id="rId11"/>
    <p:sldId id="382" r:id="rId12"/>
    <p:sldId id="383" r:id="rId13"/>
    <p:sldId id="378" r:id="rId14"/>
    <p:sldId id="384" r:id="rId15"/>
    <p:sldId id="385" r:id="rId16"/>
    <p:sldId id="386" r:id="rId17"/>
    <p:sldId id="374" r:id="rId18"/>
    <p:sldId id="281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FCE"/>
    <a:srgbClr val="10CF9B"/>
    <a:srgbClr val="0BD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6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01. Título de la sección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B0C3E-A008-45D6-89E2-253F3155FF0B}" type="datetimeFigureOut">
              <a:rPr lang="es-ES" smtClean="0"/>
              <a:t>19/10/2018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102CB-1D92-4A70-BE1E-49BC6CA825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4392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01. Título de la sección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F09AD-C9D2-41B0-A0D9-E92BEBD16348}" type="datetimeFigureOut">
              <a:rPr lang="es-ES" smtClean="0"/>
              <a:t>19/10/2018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B6F1-ED69-454C-9C65-077B693E04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5182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mpaz@cic.e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mailto:mpaz@cic.es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mpaz@cic.e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mailto:mpaz@cic.es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mpaz@cic.e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48343" y="2609389"/>
            <a:ext cx="11466668" cy="2904360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4" name="Título 1"/>
          <p:cNvSpPr txBox="1">
            <a:spLocks/>
          </p:cNvSpPr>
          <p:nvPr userDrawn="1"/>
        </p:nvSpPr>
        <p:spPr>
          <a:xfrm>
            <a:off x="348343" y="5513748"/>
            <a:ext cx="11466668" cy="541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CIC Consulting Informático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48343" y="5312228"/>
            <a:ext cx="11005457" cy="881743"/>
          </a:xfrm>
        </p:spPr>
        <p:txBody>
          <a:bodyPr>
            <a:normAutofit/>
          </a:bodyPr>
          <a:lstStyle>
            <a:lvl1pPr>
              <a:defRPr sz="4000" b="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sección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4376057"/>
            <a:ext cx="4995863" cy="924605"/>
          </a:xfrm>
        </p:spPr>
        <p:txBody>
          <a:bodyPr>
            <a:noAutofit/>
          </a:bodyPr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23787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8343" y="1825625"/>
            <a:ext cx="11271228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348341" y="327025"/>
            <a:ext cx="7141031" cy="30932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rgbClr val="008FC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01. Título de la sección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Título del patrón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94" y="6233915"/>
            <a:ext cx="1075323" cy="59142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1AEE03A-C90A-404F-AF86-FB7F4C689E1E}"/>
              </a:ext>
            </a:extLst>
          </p:cNvPr>
          <p:cNvSpPr txBox="1"/>
          <p:nvPr userDrawn="1"/>
        </p:nvSpPr>
        <p:spPr>
          <a:xfrm>
            <a:off x="250370" y="6543640"/>
            <a:ext cx="9688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CIC Consulting Informático  - Manuel Paz Zulueta (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mpaz@cic.es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62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8343" y="1825625"/>
            <a:ext cx="11271228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348341" y="327025"/>
            <a:ext cx="7141031" cy="30932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rgbClr val="008FC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01. Título de la sección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Título del patrón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4904A4-800B-4C49-BE59-18AC701650DB}"/>
              </a:ext>
            </a:extLst>
          </p:cNvPr>
          <p:cNvSpPr txBox="1"/>
          <p:nvPr userDrawn="1"/>
        </p:nvSpPr>
        <p:spPr>
          <a:xfrm>
            <a:off x="250370" y="6543640"/>
            <a:ext cx="9688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CIC Consulting Informático  - Manuel Paz Zulueta (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mpaz@cic.es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158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 userDrawn="1"/>
        </p:nvSpPr>
        <p:spPr>
          <a:xfrm rot="16200000">
            <a:off x="5798635" y="464634"/>
            <a:ext cx="6393366" cy="6393366"/>
          </a:xfrm>
          <a:prstGeom prst="rtTriangle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3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348342" y="327025"/>
            <a:ext cx="7141030" cy="30932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rgbClr val="008FC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01. Título de la sección</a:t>
            </a:r>
          </a:p>
        </p:txBody>
      </p:sp>
      <p:sp>
        <p:nvSpPr>
          <p:cNvPr id="17" name="Marcador de posición de imagen 16"/>
          <p:cNvSpPr>
            <a:spLocks noGrp="1"/>
          </p:cNvSpPr>
          <p:nvPr>
            <p:ph type="pic" sz="quarter" idx="12"/>
          </p:nvPr>
        </p:nvSpPr>
        <p:spPr>
          <a:xfrm>
            <a:off x="6444456" y="2366682"/>
            <a:ext cx="5322888" cy="32692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94" y="6233915"/>
            <a:ext cx="1075323" cy="59142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7FBC4F3-27AB-4F27-8263-79CA36C17777}"/>
              </a:ext>
            </a:extLst>
          </p:cNvPr>
          <p:cNvSpPr txBox="1"/>
          <p:nvPr userDrawn="1"/>
        </p:nvSpPr>
        <p:spPr>
          <a:xfrm>
            <a:off x="250370" y="6543640"/>
            <a:ext cx="9688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CIC Consulting Informático  - Manuel Paz Zulueta (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mpaz@cic.es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244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texto e imagen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 userDrawn="1"/>
        </p:nvSpPr>
        <p:spPr>
          <a:xfrm rot="16200000">
            <a:off x="5798635" y="464634"/>
            <a:ext cx="6393366" cy="6393366"/>
          </a:xfrm>
          <a:prstGeom prst="rtTriangle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3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348342" y="327025"/>
            <a:ext cx="7141030" cy="30932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rgbClr val="008FC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01. Título de la sección</a:t>
            </a:r>
          </a:p>
        </p:txBody>
      </p:sp>
      <p:sp>
        <p:nvSpPr>
          <p:cNvPr id="17" name="Marcador de posición de imagen 16"/>
          <p:cNvSpPr>
            <a:spLocks noGrp="1"/>
          </p:cNvSpPr>
          <p:nvPr>
            <p:ph type="pic" sz="quarter" idx="12"/>
          </p:nvPr>
        </p:nvSpPr>
        <p:spPr>
          <a:xfrm>
            <a:off x="6444456" y="2366682"/>
            <a:ext cx="5322888" cy="32692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B0D656-50B0-4EBD-9277-9FAB0DA09517}"/>
              </a:ext>
            </a:extLst>
          </p:cNvPr>
          <p:cNvSpPr txBox="1"/>
          <p:nvPr userDrawn="1"/>
        </p:nvSpPr>
        <p:spPr>
          <a:xfrm>
            <a:off x="250370" y="6543640"/>
            <a:ext cx="9688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CIC Consulting Informático  - Manuel Paz Zulueta (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mpaz@cic.es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124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94" y="6233915"/>
            <a:ext cx="1075323" cy="591427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250370" y="6543640"/>
            <a:ext cx="9688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CIC Consulting Informático  - Manuel Paz Zulueta (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mpaz@cic.es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003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15" y="2011183"/>
            <a:ext cx="2361570" cy="1275248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3162374" y="3512636"/>
            <a:ext cx="5867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>
                <a:solidFill>
                  <a:schemeClr val="bg1"/>
                </a:solidFill>
              </a:rPr>
              <a:t>Santander</a:t>
            </a:r>
            <a:r>
              <a:rPr lang="es-ES" sz="1200" dirty="0">
                <a:solidFill>
                  <a:schemeClr val="bg1"/>
                </a:solidFill>
              </a:rPr>
              <a:t> PCTCAN, Isabel Torres</a:t>
            </a:r>
            <a:r>
              <a:rPr lang="es-ES" sz="1200" baseline="0" dirty="0">
                <a:solidFill>
                  <a:schemeClr val="bg1"/>
                </a:solidFill>
              </a:rPr>
              <a:t> </a:t>
            </a:r>
            <a:r>
              <a:rPr lang="es-ES" sz="1200" dirty="0">
                <a:solidFill>
                  <a:schemeClr val="bg1"/>
                </a:solidFill>
              </a:rPr>
              <a:t>3, 39011</a:t>
            </a:r>
          </a:p>
          <a:p>
            <a:pPr algn="ctr">
              <a:lnSpc>
                <a:spcPct val="150000"/>
              </a:lnSpc>
            </a:pPr>
            <a:r>
              <a:rPr lang="es-ES" sz="1200" b="1" dirty="0">
                <a:solidFill>
                  <a:schemeClr val="bg1"/>
                </a:solidFill>
              </a:rPr>
              <a:t>Madrid</a:t>
            </a:r>
            <a:r>
              <a:rPr lang="es-ES" sz="1200" dirty="0">
                <a:solidFill>
                  <a:schemeClr val="bg1"/>
                </a:solidFill>
              </a:rPr>
              <a:t> Orense 68, Planta 10 , 28020</a:t>
            </a:r>
          </a:p>
          <a:p>
            <a:pPr algn="ctr">
              <a:lnSpc>
                <a:spcPct val="150000"/>
              </a:lnSpc>
            </a:pPr>
            <a:endParaRPr lang="es-ES" sz="12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1200" dirty="0">
                <a:solidFill>
                  <a:schemeClr val="bg1"/>
                </a:solidFill>
              </a:rPr>
              <a:t>Manuel Paz Zulueta</a:t>
            </a:r>
          </a:p>
          <a:p>
            <a:pPr algn="ctr">
              <a:lnSpc>
                <a:spcPct val="150000"/>
              </a:lnSpc>
            </a:pPr>
            <a:r>
              <a:rPr lang="es-ES" sz="1200" baseline="0" dirty="0">
                <a:solidFill>
                  <a:schemeClr val="bg1"/>
                </a:solidFill>
              </a:rPr>
              <a:t>mpaz@cic.es</a:t>
            </a:r>
          </a:p>
          <a:p>
            <a:pPr algn="ctr">
              <a:lnSpc>
                <a:spcPct val="150000"/>
              </a:lnSpc>
            </a:pPr>
            <a:r>
              <a:rPr lang="es-ES" sz="1200" dirty="0">
                <a:solidFill>
                  <a:schemeClr val="bg1"/>
                </a:solidFill>
              </a:rPr>
              <a:t>www.cic.es</a:t>
            </a:r>
          </a:p>
        </p:txBody>
      </p:sp>
    </p:spTree>
    <p:extLst>
      <p:ext uri="{BB962C8B-B14F-4D97-AF65-F5344CB8AC3E}">
        <p14:creationId xmlns:p14="http://schemas.microsoft.com/office/powerpoint/2010/main" val="26793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48344" y="658120"/>
            <a:ext cx="7141028" cy="691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8343" y="1825625"/>
            <a:ext cx="110054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Rectángulo 8"/>
          <p:cNvSpPr/>
          <p:nvPr userDrawn="1"/>
        </p:nvSpPr>
        <p:spPr>
          <a:xfrm>
            <a:off x="0" y="0"/>
            <a:ext cx="61200" cy="6858000"/>
          </a:xfrm>
          <a:prstGeom prst="rect">
            <a:avLst/>
          </a:prstGeom>
          <a:solidFill>
            <a:srgbClr val="00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6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50" r:id="rId3"/>
    <p:sldLayoutId id="2147483658" r:id="rId4"/>
    <p:sldLayoutId id="2147483652" r:id="rId5"/>
    <p:sldLayoutId id="2147483657" r:id="rId6"/>
    <p:sldLayoutId id="2147483655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E342C8D-C94A-40C5-BB75-CFFDB62FE4AF}"/>
              </a:ext>
            </a:extLst>
          </p:cNvPr>
          <p:cNvSpPr/>
          <p:nvPr/>
        </p:nvSpPr>
        <p:spPr>
          <a:xfrm rot="18900000">
            <a:off x="-510840" y="-290602"/>
            <a:ext cx="5999535" cy="11075058"/>
          </a:xfrm>
          <a:prstGeom prst="rect">
            <a:avLst/>
          </a:prstGeom>
          <a:solidFill>
            <a:srgbClr val="008FC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91426"/>
            <a:ext cx="11466668" cy="2904360"/>
          </a:xfrm>
        </p:spPr>
        <p:txBody>
          <a:bodyPr>
            <a:normAutofit/>
          </a:bodyPr>
          <a:lstStyle/>
          <a:p>
            <a:r>
              <a:rPr lang="es-ES" sz="3200" dirty="0"/>
              <a:t>Como ganar dinero (legalmente)</a:t>
            </a:r>
            <a:br>
              <a:rPr lang="es-ES" sz="3200" dirty="0"/>
            </a:br>
            <a:r>
              <a:rPr lang="es-ES" sz="3200" dirty="0"/>
              <a:t>con las vulnerabilidades de otros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48343" y="5776330"/>
            <a:ext cx="5940945" cy="7694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200" dirty="0"/>
              <a:t>Manuel Paz Zulueta (mpaz@cic.es)	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987ED8-D8B0-4D51-89E2-0A3AAC816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55" y="306050"/>
            <a:ext cx="1612985" cy="871012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46E7D3A-5D41-4DC0-8D53-81417C3366ED}"/>
              </a:ext>
            </a:extLst>
          </p:cNvPr>
          <p:cNvCxnSpPr/>
          <p:nvPr/>
        </p:nvCxnSpPr>
        <p:spPr>
          <a:xfrm>
            <a:off x="10649415" y="282559"/>
            <a:ext cx="0" cy="917995"/>
          </a:xfrm>
          <a:prstGeom prst="line">
            <a:avLst/>
          </a:prstGeom>
          <a:ln>
            <a:solidFill>
              <a:srgbClr val="FFFFFF">
                <a:alpha val="2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343" y="5312228"/>
            <a:ext cx="11421411" cy="881743"/>
          </a:xfrm>
        </p:spPr>
        <p:txBody>
          <a:bodyPr>
            <a:normAutofit/>
          </a:bodyPr>
          <a:lstStyle/>
          <a:p>
            <a:r>
              <a:rPr lang="es-ES" dirty="0"/>
              <a:t>DEMO </a:t>
            </a:r>
            <a:r>
              <a:rPr lang="es-ES" dirty="0" err="1"/>
              <a:t>Maltego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18524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343" y="5312228"/>
            <a:ext cx="11421411" cy="881743"/>
          </a:xfrm>
        </p:spPr>
        <p:txBody>
          <a:bodyPr>
            <a:normAutofit/>
          </a:bodyPr>
          <a:lstStyle/>
          <a:p>
            <a:r>
              <a:rPr lang="es-ES" dirty="0"/>
              <a:t>DEMO Nessus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46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343" y="5312228"/>
            <a:ext cx="11421411" cy="881743"/>
          </a:xfrm>
        </p:spPr>
        <p:txBody>
          <a:bodyPr>
            <a:normAutofit/>
          </a:bodyPr>
          <a:lstStyle/>
          <a:p>
            <a:r>
              <a:rPr lang="es-ES" dirty="0"/>
              <a:t>Medidas de seguridad para la empresa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</p:spTree>
    <p:extLst>
      <p:ext uri="{BB962C8B-B14F-4D97-AF65-F5344CB8AC3E}">
        <p14:creationId xmlns:p14="http://schemas.microsoft.com/office/powerpoint/2010/main" val="35524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16E86C51-0DAB-4734-BE2B-78E9411FF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342" y="327025"/>
            <a:ext cx="7141030" cy="309323"/>
          </a:xfrm>
        </p:spPr>
        <p:txBody>
          <a:bodyPr/>
          <a:lstStyle/>
          <a:p>
            <a:r>
              <a:rPr lang="es-ES" dirty="0"/>
              <a:t>05. Medidas de seguridad para la empresa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13B58F-6846-42E6-9886-64654F2EB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1508766"/>
            <a:ext cx="10881360" cy="41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16E86C51-0DAB-4734-BE2B-78E9411FF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340" y="371714"/>
            <a:ext cx="7141030" cy="309323"/>
          </a:xfrm>
        </p:spPr>
        <p:txBody>
          <a:bodyPr/>
          <a:lstStyle/>
          <a:p>
            <a:r>
              <a:rPr lang="es-ES" dirty="0"/>
              <a:t>05. Medidas de seguridad para la empresa</a:t>
            </a:r>
          </a:p>
        </p:txBody>
      </p:sp>
      <p:sp>
        <p:nvSpPr>
          <p:cNvPr id="7" name="Marcador de contenido 10">
            <a:extLst>
              <a:ext uri="{FF2B5EF4-FFF2-40B4-BE49-F238E27FC236}">
                <a16:creationId xmlns:a16="http://schemas.microsoft.com/office/drawing/2014/main" id="{B7F12E01-F2F5-4645-A4C7-40D74129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0" y="1149292"/>
            <a:ext cx="11437259" cy="5027671"/>
          </a:xfrm>
        </p:spPr>
        <p:txBody>
          <a:bodyPr>
            <a:normAutofit/>
          </a:bodyPr>
          <a:lstStyle/>
          <a:p>
            <a:r>
              <a:rPr lang="es-ES" sz="1500" b="1" dirty="0"/>
              <a:t>MEDIDAS GLOBALES PARA LA EMPRESA: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r>
              <a:rPr lang="es-E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sz="1400" dirty="0"/>
          </a:p>
          <a:p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D4E73D7-DF3A-4227-BB86-BEB673C3FEB1}"/>
              </a:ext>
            </a:extLst>
          </p:cNvPr>
          <p:cNvSpPr/>
          <p:nvPr/>
        </p:nvSpPr>
        <p:spPr>
          <a:xfrm>
            <a:off x="1968136" y="5669280"/>
            <a:ext cx="3901440" cy="38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MEDIDAS DE SEGURIDAD FISICAS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020023D9-62F3-444C-B316-93B99EF00F27}"/>
              </a:ext>
            </a:extLst>
          </p:cNvPr>
          <p:cNvSpPr/>
          <p:nvPr/>
        </p:nvSpPr>
        <p:spPr>
          <a:xfrm rot="10800000">
            <a:off x="6733643" y="1735620"/>
            <a:ext cx="2511552" cy="4335971"/>
          </a:xfrm>
          <a:prstGeom prst="downArrow">
            <a:avLst/>
          </a:prstGeom>
          <a:gradFill>
            <a:gsLst>
              <a:gs pos="27000">
                <a:srgbClr val="FFFF00"/>
              </a:gs>
              <a:gs pos="19000">
                <a:schemeClr val="accent4"/>
              </a:gs>
              <a:gs pos="48000">
                <a:srgbClr val="B9FA59"/>
              </a:gs>
              <a:gs pos="63000">
                <a:schemeClr val="accent6">
                  <a:lumMod val="60000"/>
                  <a:lumOff val="40000"/>
                </a:schemeClr>
              </a:gs>
              <a:gs pos="97000">
                <a:schemeClr val="accent6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s-ES" sz="32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</a:rPr>
              <a:t>SEGURIDAD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6603FDA-D760-4CDA-8B46-F1779125165A}"/>
              </a:ext>
            </a:extLst>
          </p:cNvPr>
          <p:cNvSpPr/>
          <p:nvPr/>
        </p:nvSpPr>
        <p:spPr>
          <a:xfrm>
            <a:off x="1968136" y="5122380"/>
            <a:ext cx="3901440" cy="441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COPIAS DE SEGURIDAD- BACKUP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8AAE167-504F-4A48-BED5-4D86CC6BBC16}"/>
              </a:ext>
            </a:extLst>
          </p:cNvPr>
          <p:cNvSpPr/>
          <p:nvPr/>
        </p:nvSpPr>
        <p:spPr>
          <a:xfrm>
            <a:off x="1968136" y="4584079"/>
            <a:ext cx="3901440" cy="4209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AUDITORIAS DE SEGURIDAD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ECB9DA8-5838-4DEA-AEA5-FEBC631C7FEA}"/>
              </a:ext>
            </a:extLst>
          </p:cNvPr>
          <p:cNvSpPr/>
          <p:nvPr/>
        </p:nvSpPr>
        <p:spPr>
          <a:xfrm>
            <a:off x="1968133" y="3477396"/>
            <a:ext cx="3901440" cy="471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HARDENING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DAF7B47-9153-4562-8787-63CDF21E6561}"/>
              </a:ext>
            </a:extLst>
          </p:cNvPr>
          <p:cNvSpPr/>
          <p:nvPr/>
        </p:nvSpPr>
        <p:spPr>
          <a:xfrm>
            <a:off x="1968133" y="4007400"/>
            <a:ext cx="3901440" cy="471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ACTUALIZACIONES SEGURIDAD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4161D1B-C0A2-466C-A159-D73587C9F3C0}"/>
              </a:ext>
            </a:extLst>
          </p:cNvPr>
          <p:cNvSpPr/>
          <p:nvPr/>
        </p:nvSpPr>
        <p:spPr>
          <a:xfrm>
            <a:off x="1968133" y="2924055"/>
            <a:ext cx="3901440" cy="471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POLITICAS DE SEGURIDAD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3B52931-7DEC-4601-8EFA-6B0F74E32AD8}"/>
              </a:ext>
            </a:extLst>
          </p:cNvPr>
          <p:cNvSpPr/>
          <p:nvPr/>
        </p:nvSpPr>
        <p:spPr>
          <a:xfrm>
            <a:off x="1968133" y="2387118"/>
            <a:ext cx="3901440" cy="465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PLANES DE CONTINGENCIA/CONTINUIDAD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234DB4E-C971-4D06-BA33-4A795A30D757}"/>
              </a:ext>
            </a:extLst>
          </p:cNvPr>
          <p:cNvSpPr/>
          <p:nvPr/>
        </p:nvSpPr>
        <p:spPr>
          <a:xfrm>
            <a:off x="1968133" y="1798418"/>
            <a:ext cx="3901440" cy="471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FORMACION/COMUNICACION</a:t>
            </a:r>
          </a:p>
        </p:txBody>
      </p:sp>
      <p:sp>
        <p:nvSpPr>
          <p:cNvPr id="17" name="Signo más 16">
            <a:extLst>
              <a:ext uri="{FF2B5EF4-FFF2-40B4-BE49-F238E27FC236}">
                <a16:creationId xmlns:a16="http://schemas.microsoft.com/office/drawing/2014/main" id="{A3E6FC5E-1CF1-4BCC-BC4E-749AC3C1C5AD}"/>
              </a:ext>
            </a:extLst>
          </p:cNvPr>
          <p:cNvSpPr/>
          <p:nvPr/>
        </p:nvSpPr>
        <p:spPr>
          <a:xfrm>
            <a:off x="7532218" y="1345224"/>
            <a:ext cx="914400" cy="914400"/>
          </a:xfrm>
          <a:prstGeom prst="mathPl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18" name="Signo menos 17">
            <a:extLst>
              <a:ext uri="{FF2B5EF4-FFF2-40B4-BE49-F238E27FC236}">
                <a16:creationId xmlns:a16="http://schemas.microsoft.com/office/drawing/2014/main" id="{7338CAE3-E060-47E1-94E3-68C74081018D}"/>
              </a:ext>
            </a:extLst>
          </p:cNvPr>
          <p:cNvSpPr/>
          <p:nvPr/>
        </p:nvSpPr>
        <p:spPr>
          <a:xfrm>
            <a:off x="7532218" y="5629015"/>
            <a:ext cx="914400" cy="914400"/>
          </a:xfrm>
          <a:prstGeom prst="mathMin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1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16E86C51-0DAB-4734-BE2B-78E9411FF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342" y="327025"/>
            <a:ext cx="7141030" cy="309323"/>
          </a:xfrm>
        </p:spPr>
        <p:txBody>
          <a:bodyPr/>
          <a:lstStyle/>
          <a:p>
            <a:r>
              <a:rPr lang="es-ES" dirty="0"/>
              <a:t>05. Medidas de seguridad para la empresa</a:t>
            </a:r>
          </a:p>
        </p:txBody>
      </p:sp>
      <p:sp>
        <p:nvSpPr>
          <p:cNvPr id="4" name="Marcador de contenido 10">
            <a:extLst>
              <a:ext uri="{FF2B5EF4-FFF2-40B4-BE49-F238E27FC236}">
                <a16:creationId xmlns:a16="http://schemas.microsoft.com/office/drawing/2014/main" id="{1F17D61E-3365-48D6-B91D-375B5B1D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0" y="1349830"/>
            <a:ext cx="11437259" cy="4827134"/>
          </a:xfrm>
        </p:spPr>
        <p:txBody>
          <a:bodyPr>
            <a:normAutofit fontScale="92500" lnSpcReduction="10000"/>
          </a:bodyPr>
          <a:lstStyle/>
          <a:p>
            <a:r>
              <a:rPr lang="es-ES" sz="1900" b="1" dirty="0"/>
              <a:t>POLITICA DE SEGURIDAD:</a:t>
            </a:r>
          </a:p>
          <a:p>
            <a:endParaRPr lang="es-ES" sz="1500" b="1" dirty="0"/>
          </a:p>
          <a:p>
            <a:r>
              <a:rPr lang="es-ES" sz="1600" dirty="0"/>
              <a:t>Debe definir los conjuntos de requisitos para la operación general de los sistemas., mediante normas, reglamentos y protocolos a seguir y debe ser conocida por todos los empleados o colaboradores.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/>
              <a:t>Se deben contemplar la Integridad, Disponibilidad y privacidad de la información y aplicadas a todos los sistemas y personas de una organización.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/>
              <a:t>Se debe definir que se desea proteger y el porque.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/>
              <a:t>Debe ser atemporal, sin afectar eficacia y eficiencia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/>
              <a:t>Adecuarse a necesidades y recursos reales de una empresa.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/>
              <a:t>Se definen estrategias y criterios generales a adoptar según funciones y actividades.</a:t>
            </a:r>
          </a:p>
          <a:p>
            <a:r>
              <a:rPr lang="es-ES" sz="1600" dirty="0"/>
              <a:t>Ejemplo de documentos incluidos en Política de Seguridad: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GESTION DE CONTRASEÑAS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GESTION  DE USUARIOS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GESTION DE EQUIPOS EN RED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/>
              <a:t>APLICAR ISO 27001 a la empresa como guía para garantizar la Seguridad.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sz="1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70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16E86C51-0DAB-4734-BE2B-78E9411FF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342" y="327025"/>
            <a:ext cx="7141030" cy="309323"/>
          </a:xfrm>
        </p:spPr>
        <p:txBody>
          <a:bodyPr/>
          <a:lstStyle/>
          <a:p>
            <a:r>
              <a:rPr lang="es-ES" dirty="0"/>
              <a:t>05. Medidas de seguridad para la empresa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9EE9F9-9C30-4918-B9A4-C4B39AFFAE34}"/>
              </a:ext>
            </a:extLst>
          </p:cNvPr>
          <p:cNvSpPr/>
          <p:nvPr/>
        </p:nvSpPr>
        <p:spPr>
          <a:xfrm>
            <a:off x="348341" y="1299262"/>
            <a:ext cx="11564985" cy="911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s-ES" altLang="es-ES" sz="1400" dirty="0">
                <a:latin typeface="Raleway" panose="020B0003030101060003" pitchFamily="34" charset="0"/>
              </a:rPr>
              <a:t>Aplicado al análisis de vulnerabilidades y seguridad, W6 </a:t>
            </a:r>
            <a:r>
              <a:rPr lang="es-ES" altLang="es-ES" sz="1400" dirty="0" err="1">
                <a:latin typeface="Raleway" panose="020B0003030101060003" pitchFamily="34" charset="0"/>
              </a:rPr>
              <a:t>Datasense</a:t>
            </a:r>
            <a:r>
              <a:rPr lang="es-ES" altLang="es-ES" sz="1400" dirty="0">
                <a:latin typeface="Raleway" panose="020B0003030101060003" pitchFamily="34" charset="0"/>
              </a:rPr>
              <a:t> permite la recolección centralizada a largo plazo eventos de sondas de ciberseguridad (SIEM, UTM, antivirus, gestores de incidencias,…) permitiendo visualizaciones, análisis, búsquedas y alertas dentro de la información agregada. Un ejemplo es ver en línea temporal en tiempo real el cumplimiento de ISO2701 de nuestros sistemas.</a:t>
            </a:r>
            <a:endParaRPr lang="es-ES" altLang="es-ES" sz="1100" dirty="0">
              <a:latin typeface="Raleway" panose="020B00030301010600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DDB3BC-BE5A-44B9-8980-BDCD532AC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04" y="2442262"/>
            <a:ext cx="9673389" cy="380934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0BF78F63-D271-47F9-B118-65F158CC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658120"/>
            <a:ext cx="9189939" cy="691709"/>
          </a:xfrm>
        </p:spPr>
        <p:txBody>
          <a:bodyPr>
            <a:normAutofit fontScale="90000"/>
          </a:bodyPr>
          <a:lstStyle/>
          <a:p>
            <a:r>
              <a:rPr lang="es-ES" dirty="0"/>
              <a:t>Nuestra apuesta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0D43CB4-ED3B-4BC2-B5A8-32C61C8F0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03976"/>
            <a:ext cx="2286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05. Medidas de seguridad para la empresa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Algunos clientes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10" y="1359466"/>
            <a:ext cx="1429271" cy="95284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64" y="1442138"/>
            <a:ext cx="1199882" cy="7999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53" y="1389366"/>
            <a:ext cx="1518795" cy="1012529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5" y="1494634"/>
            <a:ext cx="1302000" cy="867999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18" y="1465912"/>
            <a:ext cx="1335163" cy="890108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18" y="2512238"/>
            <a:ext cx="1201042" cy="800695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3" y="2561072"/>
            <a:ext cx="1127792" cy="751861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06" y="2595511"/>
            <a:ext cx="1001535" cy="66769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79" y="4499308"/>
            <a:ext cx="1309319" cy="872879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03" y="1512766"/>
            <a:ext cx="1370436" cy="9136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178" y="3660437"/>
            <a:ext cx="1338925" cy="669463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3" y="5429504"/>
            <a:ext cx="1201667" cy="801111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26" y="5336119"/>
            <a:ext cx="1481823" cy="987882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5">
            <a:grayscl/>
          </a:blip>
          <a:stretch>
            <a:fillRect/>
          </a:stretch>
        </p:blipFill>
        <p:spPr>
          <a:xfrm>
            <a:off x="4349822" y="5505719"/>
            <a:ext cx="1642406" cy="6486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951" y="4487787"/>
            <a:ext cx="1697378" cy="9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5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48344" y="658120"/>
            <a:ext cx="7141028" cy="691709"/>
          </a:xfrm>
        </p:spPr>
        <p:txBody>
          <a:bodyPr>
            <a:normAutofit fontScale="90000"/>
          </a:bodyPr>
          <a:lstStyle/>
          <a:p>
            <a:r>
              <a:rPr lang="es-ES"/>
              <a:t>Marco legal Hacking Etico</a:t>
            </a:r>
            <a:endParaRPr lang="es-ES" dirty="0"/>
          </a:p>
        </p:txBody>
      </p:sp>
      <p:sp>
        <p:nvSpPr>
          <p:cNvPr id="6" name="Marcador de contenido 10">
            <a:extLst>
              <a:ext uri="{FF2B5EF4-FFF2-40B4-BE49-F238E27FC236}">
                <a16:creationId xmlns:a16="http://schemas.microsoft.com/office/drawing/2014/main" id="{6D16C905-B72A-476C-91B6-C1A156E77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0" y="1825625"/>
            <a:ext cx="11437259" cy="4351338"/>
          </a:xfrm>
        </p:spPr>
        <p:txBody>
          <a:bodyPr>
            <a:normAutofit/>
          </a:bodyPr>
          <a:lstStyle/>
          <a:p>
            <a:r>
              <a:rPr lang="es-ES" sz="1600" b="1"/>
              <a:t>Delitos informáticos según código penal español:</a:t>
            </a:r>
          </a:p>
          <a:p>
            <a:r>
              <a:rPr lang="es-ES" b="1"/>
              <a:t>Art. 197 bis</a:t>
            </a:r>
          </a:p>
          <a:p>
            <a:endParaRPr lang="es-ES"/>
          </a:p>
          <a:p>
            <a:endParaRPr lang="es-ES" sz="1400"/>
          </a:p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 b="1"/>
              <a:t>Art 197 ter</a:t>
            </a:r>
            <a:endParaRPr lang="es-ES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2D2DAD-B9B3-4FF8-9D5E-142FA0D98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0" y="4614038"/>
            <a:ext cx="8717280" cy="13038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7EFC6A-78E7-4E27-BFE4-EC1CED753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42" y="2694052"/>
            <a:ext cx="8173278" cy="14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Sobre nosotros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124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348343" y="1825625"/>
            <a:ext cx="110370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sz="1400" dirty="0"/>
              <a:t>Somos </a:t>
            </a:r>
            <a:r>
              <a:rPr lang="es-ES" sz="1400" b="1" dirty="0"/>
              <a:t>CIC Consulting Informático</a:t>
            </a:r>
            <a:r>
              <a:rPr lang="es-ES" sz="1400" dirty="0"/>
              <a:t>, una empresa de ingeniería y desarrollo de proyectos de informática y comunicaciones.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400" dirty="0"/>
              <a:t>Nos dedicamos a realizar </a:t>
            </a:r>
            <a:r>
              <a:rPr lang="es-ES" sz="1400" b="1" dirty="0"/>
              <a:t>soluciones software </a:t>
            </a:r>
            <a:r>
              <a:rPr lang="es-ES" sz="1400" dirty="0"/>
              <a:t>que maximizan la </a:t>
            </a:r>
            <a:r>
              <a:rPr lang="es-ES" sz="1400" b="1" dirty="0"/>
              <a:t>eficiencia</a:t>
            </a:r>
            <a:r>
              <a:rPr lang="es-ES" sz="1400" dirty="0"/>
              <a:t> de los procesos de gestión de las empresas, aumentando su </a:t>
            </a:r>
            <a:r>
              <a:rPr lang="es-ES" sz="1400" b="1" dirty="0"/>
              <a:t>competitividad</a:t>
            </a:r>
            <a:r>
              <a:rPr lang="es-ES" sz="1400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01. Sobre nosotros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Quiénes somos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5" y="3192625"/>
            <a:ext cx="8659091" cy="26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343" y="5312228"/>
            <a:ext cx="11421411" cy="881743"/>
          </a:xfrm>
        </p:spPr>
        <p:txBody>
          <a:bodyPr>
            <a:normAutofit fontScale="90000"/>
          </a:bodyPr>
          <a:lstStyle/>
          <a:p>
            <a:r>
              <a:rPr lang="es-ES" dirty="0"/>
              <a:t>¿Quién quiere ver vulnerabilidades y como lo hace?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10029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02. ¿Quién quiere ver vulnerabilidades y como lo hace?</a:t>
            </a:r>
          </a:p>
        </p:txBody>
      </p:sp>
      <p:sp>
        <p:nvSpPr>
          <p:cNvPr id="15" name="Marcador de contenido 10">
            <a:extLst>
              <a:ext uri="{FF2B5EF4-FFF2-40B4-BE49-F238E27FC236}">
                <a16:creationId xmlns:a16="http://schemas.microsoft.com/office/drawing/2014/main" id="{FA1C2444-9862-4632-B063-B2A7DCDDB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0" y="885039"/>
            <a:ext cx="11437259" cy="5159374"/>
          </a:xfrm>
        </p:spPr>
        <p:txBody>
          <a:bodyPr>
            <a:normAutofit/>
          </a:bodyPr>
          <a:lstStyle/>
          <a:p>
            <a:r>
              <a:rPr lang="es-ES" sz="1600" b="1" dirty="0"/>
              <a:t>¿Quién quiere ver?</a:t>
            </a:r>
          </a:p>
          <a:p>
            <a:endParaRPr lang="es-ES" sz="1600" dirty="0"/>
          </a:p>
          <a:p>
            <a:endParaRPr lang="es-ES" dirty="0"/>
          </a:p>
          <a:p>
            <a:r>
              <a:rPr lang="es-ES" sz="1400" dirty="0"/>
              <a:t>		*	</a:t>
            </a:r>
          </a:p>
          <a:p>
            <a:r>
              <a:rPr lang="es-ES" dirty="0"/>
              <a:t>		</a:t>
            </a:r>
          </a:p>
          <a:p>
            <a:r>
              <a:rPr lang="es-ES" sz="1600" b="1" dirty="0"/>
              <a:t>		BLACK HAT						GREY HAT	</a:t>
            </a:r>
          </a:p>
          <a:p>
            <a:pPr marL="285750" indent="-285750">
              <a:buFontTx/>
              <a:buChar char="-"/>
            </a:pPr>
            <a:r>
              <a:rPr lang="es-ES" dirty="0"/>
              <a:t>Realizan actividades ilícitas, fin monetario			- Traspasan la seguridad para vender su servicio.</a:t>
            </a:r>
          </a:p>
          <a:p>
            <a:pPr marL="285750" indent="-285750">
              <a:buFontTx/>
              <a:buChar char="-"/>
            </a:pPr>
            <a:r>
              <a:rPr lang="es-ES" dirty="0"/>
              <a:t>Crean Malware, usan Phishing, “Crackers”</a:t>
            </a:r>
            <a:r>
              <a:rPr lang="es-ES" b="1" dirty="0"/>
              <a:t>			</a:t>
            </a:r>
            <a:r>
              <a:rPr lang="es-ES" dirty="0"/>
              <a:t>-</a:t>
            </a:r>
            <a:r>
              <a:rPr lang="es-ES" b="1" dirty="0"/>
              <a:t> </a:t>
            </a:r>
            <a:r>
              <a:rPr lang="es-ES" dirty="0"/>
              <a:t>Actúan ilegalmente pero con buenas intenciones.</a:t>
            </a:r>
          </a:p>
          <a:p>
            <a:endParaRPr lang="es-ES" sz="1600" b="1" dirty="0"/>
          </a:p>
          <a:p>
            <a:endParaRPr lang="es-ES" sz="1600" b="1" dirty="0"/>
          </a:p>
          <a:p>
            <a:endParaRPr lang="es-ES" sz="1600" b="1" dirty="0"/>
          </a:p>
          <a:p>
            <a:r>
              <a:rPr lang="es-ES" sz="1600" b="1" dirty="0"/>
              <a:t>		WHITE HAT						BLUE HAT </a:t>
            </a:r>
          </a:p>
          <a:p>
            <a:pPr marL="285750" indent="-285750">
              <a:buFontTx/>
              <a:buChar char="-"/>
            </a:pPr>
            <a:r>
              <a:rPr lang="es-ES" dirty="0"/>
              <a:t>Buscan vulnerabilidades para estudiarlas y corregirlas.		- Contratados por empresas parar explotar vulnerabilidad.</a:t>
            </a:r>
          </a:p>
          <a:p>
            <a:pPr marL="285750" indent="-285750">
              <a:buFontTx/>
              <a:buChar char="-"/>
            </a:pPr>
            <a:r>
              <a:rPr lang="es-ES" dirty="0"/>
              <a:t>Son expertos en seguridad y anteriormente muchos “Black Hat”.	- Microsoft entre otras empresas los utiliza. 		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5812AAB-6DDD-460F-B513-679048255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959" y="3862046"/>
            <a:ext cx="1041206" cy="797808"/>
          </a:xfrm>
          <a:prstGeom prst="rect">
            <a:avLst/>
          </a:prstGeom>
        </p:spPr>
      </p:pic>
      <p:pic>
        <p:nvPicPr>
          <p:cNvPr id="17" name="Imagen 16" descr="Imagen que contiene tocado, ropa, sombrero&#10;&#10;Descripción generada con confianza muy alta">
            <a:extLst>
              <a:ext uri="{FF2B5EF4-FFF2-40B4-BE49-F238E27FC236}">
                <a16:creationId xmlns:a16="http://schemas.microsoft.com/office/drawing/2014/main" id="{D6407C45-72C1-4615-B38D-9F46595E4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17" y="3731175"/>
            <a:ext cx="1604467" cy="1068063"/>
          </a:xfrm>
          <a:prstGeom prst="rect">
            <a:avLst/>
          </a:prstGeom>
        </p:spPr>
      </p:pic>
      <p:pic>
        <p:nvPicPr>
          <p:cNvPr id="18" name="Imagen 17" descr="Imagen que contiene ropa, tocado, sombrero&#10;&#10;Descripción generada con confianza muy alta">
            <a:extLst>
              <a:ext uri="{FF2B5EF4-FFF2-40B4-BE49-F238E27FC236}">
                <a16:creationId xmlns:a16="http://schemas.microsoft.com/office/drawing/2014/main" id="{F915FE36-7710-4828-8750-4A41D90B4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77" y="1681622"/>
            <a:ext cx="1913520" cy="943796"/>
          </a:xfrm>
          <a:prstGeom prst="rect">
            <a:avLst/>
          </a:prstGeom>
        </p:spPr>
      </p:pic>
      <p:pic>
        <p:nvPicPr>
          <p:cNvPr id="19" name="Imagen 18" descr="Imagen que contiene ropa, tocado, sombrero&#10;&#10;Descripción generada con confianza muy alta">
            <a:extLst>
              <a:ext uri="{FF2B5EF4-FFF2-40B4-BE49-F238E27FC236}">
                <a16:creationId xmlns:a16="http://schemas.microsoft.com/office/drawing/2014/main" id="{48EC6F2F-23D1-46FF-965F-F63EFB566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32" y="1681622"/>
            <a:ext cx="1725039" cy="9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02. ¿Quién quiere ver vulnerabilidades y como lo hace?</a:t>
            </a:r>
          </a:p>
        </p:txBody>
      </p:sp>
      <p:sp>
        <p:nvSpPr>
          <p:cNvPr id="23" name="Marcador de contenido 10">
            <a:extLst>
              <a:ext uri="{FF2B5EF4-FFF2-40B4-BE49-F238E27FC236}">
                <a16:creationId xmlns:a16="http://schemas.microsoft.com/office/drawing/2014/main" id="{E0D8884A-0E61-4C49-AC19-6BF6EED2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0" y="838900"/>
            <a:ext cx="11437259" cy="5338064"/>
          </a:xfrm>
        </p:spPr>
        <p:txBody>
          <a:bodyPr>
            <a:normAutofit/>
          </a:bodyPr>
          <a:lstStyle/>
          <a:p>
            <a:r>
              <a:rPr lang="es-ES" b="1" dirty="0"/>
              <a:t>¿Cómo lo hace?</a:t>
            </a:r>
          </a:p>
          <a:p>
            <a:endParaRPr lang="es-ES" dirty="0"/>
          </a:p>
          <a:p>
            <a:r>
              <a:rPr lang="es-ES" dirty="0"/>
              <a:t>TIPOS DE PENTESTING</a:t>
            </a:r>
          </a:p>
          <a:p>
            <a:endParaRPr lang="es-ES" dirty="0"/>
          </a:p>
          <a:p>
            <a:endParaRPr lang="es-ES" sz="1400" dirty="0"/>
          </a:p>
          <a:p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A6BB7F4-764A-4605-AE69-C9AB600A58DF}"/>
              </a:ext>
            </a:extLst>
          </p:cNvPr>
          <p:cNvSpPr/>
          <p:nvPr/>
        </p:nvSpPr>
        <p:spPr>
          <a:xfrm>
            <a:off x="1247614" y="1888414"/>
            <a:ext cx="2960176" cy="1115878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50800" dist="50800" dir="1380000" algn="ctr" rotWithShape="0">
              <a:schemeClr val="tx1">
                <a:alpha val="43000"/>
              </a:schemeClr>
            </a:outerShdw>
            <a:softEdge rad="12700"/>
          </a:effectLst>
          <a:scene3d>
            <a:camera prst="orthographicFront"/>
            <a:lightRig rig="threePt" dir="t"/>
          </a:scene3d>
          <a:sp3d prstMaterial="plastic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CAJA NEGRA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383CF12-F66F-499F-BA8F-4257C33D6EE1}"/>
              </a:ext>
            </a:extLst>
          </p:cNvPr>
          <p:cNvSpPr/>
          <p:nvPr/>
        </p:nvSpPr>
        <p:spPr>
          <a:xfrm>
            <a:off x="1247614" y="3542877"/>
            <a:ext cx="2960176" cy="1115878"/>
          </a:xfrm>
          <a:prstGeom prst="rect">
            <a:avLst/>
          </a:prstGeom>
          <a:solidFill>
            <a:schemeClr val="bg1"/>
          </a:solidFill>
          <a:effectLst>
            <a:outerShdw blurRad="50800" dist="50800" dir="1380000" algn="ctr" rotWithShape="0">
              <a:schemeClr val="tx1">
                <a:alpha val="43000"/>
              </a:schemeClr>
            </a:outerShdw>
            <a:softEdge rad="12700"/>
          </a:effectLst>
          <a:scene3d>
            <a:camera prst="orthographicFront"/>
            <a:lightRig rig="threePt" dir="t"/>
          </a:scene3d>
          <a:sp3d prstMaterial="plastic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CAJA BLANCA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6E1AFAF-B1DA-4754-A8E0-54A11CEBE481}"/>
              </a:ext>
            </a:extLst>
          </p:cNvPr>
          <p:cNvSpPr/>
          <p:nvPr/>
        </p:nvSpPr>
        <p:spPr>
          <a:xfrm>
            <a:off x="1247614" y="5197340"/>
            <a:ext cx="2960176" cy="111587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effectLst>
            <a:outerShdw blurRad="50800" dist="50800" dir="1380000" algn="ctr" rotWithShape="0">
              <a:schemeClr val="tx1">
                <a:alpha val="43000"/>
              </a:schemeClr>
            </a:outerShdw>
            <a:softEdge rad="12700"/>
          </a:effectLst>
          <a:scene3d>
            <a:camera prst="orthographicFront"/>
            <a:lightRig rig="threePt" dir="t"/>
          </a:scene3d>
          <a:sp3d prstMaterial="plastic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CAJA GRIS</a:t>
            </a:r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D0292FB7-0450-4321-8C84-A8E3FA442244}"/>
              </a:ext>
            </a:extLst>
          </p:cNvPr>
          <p:cNvSpPr/>
          <p:nvPr/>
        </p:nvSpPr>
        <p:spPr>
          <a:xfrm>
            <a:off x="4281406" y="1638928"/>
            <a:ext cx="7167967" cy="1614850"/>
          </a:xfrm>
          <a:prstGeom prst="rightArrow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  <a:ln cap="rnd">
            <a:gradFill>
              <a:gsLst>
                <a:gs pos="33000">
                  <a:schemeClr val="accent1">
                    <a:lumMod val="5000"/>
                    <a:lumOff val="95000"/>
                    <a:alpha val="86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>
                    <a:lumMod val="50000"/>
                  </a:schemeClr>
                </a:solidFill>
              </a:rPr>
              <a:t>No se entrega ningún tipo de información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>
                    <a:lumMod val="50000"/>
                  </a:schemeClr>
                </a:solidFill>
              </a:rPr>
              <a:t>Hay que descubrir (fingerprint) equipos e infraestructura, sistemas, servicios y puertos, tecnologías sitios web, etc.</a:t>
            </a: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6DCF88AC-1293-4AD3-93B2-F6A6321033B6}"/>
              </a:ext>
            </a:extLst>
          </p:cNvPr>
          <p:cNvSpPr/>
          <p:nvPr/>
        </p:nvSpPr>
        <p:spPr>
          <a:xfrm>
            <a:off x="4281406" y="3293391"/>
            <a:ext cx="7167967" cy="1614850"/>
          </a:xfrm>
          <a:prstGeom prst="rightArrow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  <a:ln cap="rnd">
            <a:gradFill>
              <a:gsLst>
                <a:gs pos="33000">
                  <a:schemeClr val="accent1">
                    <a:lumMod val="5000"/>
                    <a:lumOff val="95000"/>
                    <a:alpha val="86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>
                    <a:lumMod val="50000"/>
                  </a:schemeClr>
                </a:solidFill>
              </a:rPr>
              <a:t>Se entrega información interna de la empresa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>
                    <a:lumMod val="50000"/>
                  </a:schemeClr>
                </a:solidFill>
              </a:rPr>
              <a:t>Existe mapa de red, firewalls, sistemas operativos, autenticación, usuarios, tecnología de sitios web,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>
                    <a:lumMod val="50000"/>
                  </a:schemeClr>
                </a:solidFill>
              </a:rPr>
              <a:t>No se invierte tiempo en la fase de descubrimiento (</a:t>
            </a:r>
            <a:r>
              <a:rPr lang="es-ES" sz="1400" b="1" dirty="0" err="1">
                <a:solidFill>
                  <a:schemeClr val="tx2">
                    <a:lumMod val="50000"/>
                  </a:schemeClr>
                </a:solidFill>
              </a:rPr>
              <a:t>figerprint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0DE73D61-6B2B-4E5F-B566-4E925DB5AC20}"/>
              </a:ext>
            </a:extLst>
          </p:cNvPr>
          <p:cNvSpPr/>
          <p:nvPr/>
        </p:nvSpPr>
        <p:spPr>
          <a:xfrm>
            <a:off x="4281405" y="5018974"/>
            <a:ext cx="7167967" cy="1614850"/>
          </a:xfrm>
          <a:prstGeom prst="rightArrow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  <a:ln cap="rnd">
            <a:gradFill>
              <a:gsLst>
                <a:gs pos="33000">
                  <a:schemeClr val="accent1">
                    <a:lumMod val="5000"/>
                    <a:lumOff val="95000"/>
                    <a:alpha val="86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>
                    <a:lumMod val="50000"/>
                  </a:schemeClr>
                </a:solidFill>
              </a:rPr>
              <a:t>Mezcla características de las 2 anteriores.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>
                    <a:lumMod val="50000"/>
                  </a:schemeClr>
                </a:solidFill>
              </a:rPr>
              <a:t>Se da a conocer alguna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>
                    <a:lumMod val="50000"/>
                  </a:schemeClr>
                </a:solidFill>
              </a:rPr>
              <a:t>Útil para ataques que puede llegar a hacer un usuario interno con x privilegios a nivel interno.</a:t>
            </a:r>
          </a:p>
        </p:txBody>
      </p:sp>
    </p:spTree>
    <p:extLst>
      <p:ext uri="{BB962C8B-B14F-4D97-AF65-F5344CB8AC3E}">
        <p14:creationId xmlns:p14="http://schemas.microsoft.com/office/powerpoint/2010/main" val="24480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02. ¿Quién quiere ver vulnerabilidades y como lo hace?</a:t>
            </a:r>
          </a:p>
        </p:txBody>
      </p:sp>
      <p:sp>
        <p:nvSpPr>
          <p:cNvPr id="15" name="Marcador de contenido 10">
            <a:extLst>
              <a:ext uri="{FF2B5EF4-FFF2-40B4-BE49-F238E27FC236}">
                <a16:creationId xmlns:a16="http://schemas.microsoft.com/office/drawing/2014/main" id="{FA1C2444-9862-4632-B063-B2A7DCDDB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0" y="885039"/>
            <a:ext cx="11437259" cy="5159374"/>
          </a:xfrm>
        </p:spPr>
        <p:txBody>
          <a:bodyPr>
            <a:normAutofit/>
          </a:bodyPr>
          <a:lstStyle/>
          <a:p>
            <a:r>
              <a:rPr lang="es-ES" sz="1600" b="1" dirty="0"/>
              <a:t>¿Con que herramientas lo hacen?</a:t>
            </a:r>
          </a:p>
          <a:p>
            <a:endParaRPr lang="es-ES" sz="1600" dirty="0"/>
          </a:p>
        </p:txBody>
      </p:sp>
      <p:pic>
        <p:nvPicPr>
          <p:cNvPr id="8" name="Picture 2" descr="Resultado de imagen de nessus">
            <a:extLst>
              <a:ext uri="{FF2B5EF4-FFF2-40B4-BE49-F238E27FC236}">
                <a16:creationId xmlns:a16="http://schemas.microsoft.com/office/drawing/2014/main" id="{D0737229-0760-4C6D-B519-8A068DC0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47" y="1955348"/>
            <a:ext cx="2936240" cy="79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sparta.secforce.com/wp-content/uploads/2015/01/sparta-logo-banner.jpg">
            <a:extLst>
              <a:ext uri="{FF2B5EF4-FFF2-40B4-BE49-F238E27FC236}">
                <a16:creationId xmlns:a16="http://schemas.microsoft.com/office/drawing/2014/main" id="{5B96260D-AB5A-47EA-AB66-69C91EEA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3" y="5219026"/>
            <a:ext cx="3312160" cy="91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esultado de imagen de burp suite">
            <a:extLst>
              <a:ext uri="{FF2B5EF4-FFF2-40B4-BE49-F238E27FC236}">
                <a16:creationId xmlns:a16="http://schemas.microsoft.com/office/drawing/2014/main" id="{21385123-AA30-407D-B66C-6E23B7D4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202" y="3293752"/>
            <a:ext cx="2434044" cy="123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sultado de imagen de openvas">
            <a:extLst>
              <a:ext uri="{FF2B5EF4-FFF2-40B4-BE49-F238E27FC236}">
                <a16:creationId xmlns:a16="http://schemas.microsoft.com/office/drawing/2014/main" id="{DDFEA841-29E9-4B87-BF2B-8559A265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9" y="1815635"/>
            <a:ext cx="3101704" cy="117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Resultado de imagen de Metasploit">
            <a:extLst>
              <a:ext uri="{FF2B5EF4-FFF2-40B4-BE49-F238E27FC236}">
                <a16:creationId xmlns:a16="http://schemas.microsoft.com/office/drawing/2014/main" id="{011E26CD-AF5C-4D36-AE6C-7CAD71DDD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457" y="1205475"/>
            <a:ext cx="25241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Resultado de imagen de curl">
            <a:extLst>
              <a:ext uri="{FF2B5EF4-FFF2-40B4-BE49-F238E27FC236}">
                <a16:creationId xmlns:a16="http://schemas.microsoft.com/office/drawing/2014/main" id="{0B49AF94-A149-4CF4-AC10-460C0705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844" y="320185"/>
            <a:ext cx="1808143" cy="69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Imagen relacionada">
            <a:extLst>
              <a:ext uri="{FF2B5EF4-FFF2-40B4-BE49-F238E27FC236}">
                <a16:creationId xmlns:a16="http://schemas.microsoft.com/office/drawing/2014/main" id="{A0E1A847-9E90-4969-9DE9-6B58EE1F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02" y="2972102"/>
            <a:ext cx="2349265" cy="187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Resultado de imagen de beef xss">
            <a:extLst>
              <a:ext uri="{FF2B5EF4-FFF2-40B4-BE49-F238E27FC236}">
                <a16:creationId xmlns:a16="http://schemas.microsoft.com/office/drawing/2014/main" id="{9B2B80B1-A6BA-488C-B9DE-274A4F193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81" y="3360448"/>
            <a:ext cx="1573507" cy="11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Imagen relacionada">
            <a:extLst>
              <a:ext uri="{FF2B5EF4-FFF2-40B4-BE49-F238E27FC236}">
                <a16:creationId xmlns:a16="http://schemas.microsoft.com/office/drawing/2014/main" id="{9AE79FAF-4A56-486C-9C32-1A1769B5E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93" y="5264304"/>
            <a:ext cx="2213595" cy="8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Resultado de imagen de netcat">
            <a:extLst>
              <a:ext uri="{FF2B5EF4-FFF2-40B4-BE49-F238E27FC236}">
                <a16:creationId xmlns:a16="http://schemas.microsoft.com/office/drawing/2014/main" id="{1FD48A61-A442-4322-8E14-583E0672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85" y="4876126"/>
            <a:ext cx="1371214" cy="114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0" descr="Imagen relacionada">
            <a:extLst>
              <a:ext uri="{FF2B5EF4-FFF2-40B4-BE49-F238E27FC236}">
                <a16:creationId xmlns:a16="http://schemas.microsoft.com/office/drawing/2014/main" id="{387A7D57-E29D-4613-A446-D1C9F9B4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06" y="5128774"/>
            <a:ext cx="1249012" cy="12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n de OWASP-ZAP">
            <a:extLst>
              <a:ext uri="{FF2B5EF4-FFF2-40B4-BE49-F238E27FC236}">
                <a16:creationId xmlns:a16="http://schemas.microsoft.com/office/drawing/2014/main" id="{407CB7CF-E3B0-45C5-83A0-A4C6DF1D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66" y="136003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alien vault">
            <a:extLst>
              <a:ext uri="{FF2B5EF4-FFF2-40B4-BE49-F238E27FC236}">
                <a16:creationId xmlns:a16="http://schemas.microsoft.com/office/drawing/2014/main" id="{209F6937-1E4A-44CB-BD9D-733CF1FE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27" y="3518231"/>
            <a:ext cx="1852008" cy="14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48341" y="1349829"/>
            <a:ext cx="11271228" cy="4883703"/>
          </a:xfrm>
        </p:spPr>
        <p:txBody>
          <a:bodyPr>
            <a:normAutofit/>
          </a:bodyPr>
          <a:lstStyle/>
          <a:p>
            <a:r>
              <a:rPr lang="es-ES" dirty="0"/>
              <a:t>El paso de los sistemas de Instrumentación y Control (I&amp;C) y de monitorización en las plantas industriales conlleva notables ventajas, pero también les ha expuesto a nuevas amenazas a las que eran inmunes. Las amenazas cibernéticas.</a:t>
            </a:r>
          </a:p>
          <a:p>
            <a:r>
              <a:rPr lang="es-ES" dirty="0"/>
              <a:t>Los ataques cibernéticos sobre infraestructuras críticas y entornos industriales ya no son mitos. Instalaciones de generación y trasporte de energía, sistemas de control de tráfico, plantas de tratamiento de agua y fábricas están en el punto de mira de los </a:t>
            </a:r>
            <a:r>
              <a:rPr lang="es-ES" dirty="0" err="1"/>
              <a:t>ciber</a:t>
            </a:r>
            <a:r>
              <a:rPr lang="es-ES" dirty="0"/>
              <a:t>-delincuentes.</a:t>
            </a:r>
          </a:p>
          <a:p>
            <a:r>
              <a:rPr lang="es-ES" dirty="0"/>
              <a:t>Los </a:t>
            </a:r>
            <a:r>
              <a:rPr lang="es-ES" dirty="0" err="1"/>
              <a:t>exploits</a:t>
            </a:r>
            <a:r>
              <a:rPr lang="es-ES" dirty="0"/>
              <a:t> y ataques de 0-day están disponibles en Internet y hacen de los Sistemas de Control Industrial (ICS) de los principales fabricantes un objetivo para los atacantes.</a:t>
            </a:r>
          </a:p>
          <a:p>
            <a:endParaRPr lang="es-ES" dirty="0"/>
          </a:p>
          <a:p>
            <a:r>
              <a:rPr lang="es-ES_tradnl" dirty="0"/>
              <a:t>Según fuentes del Ministerio del Interior en España se registraron más de </a:t>
            </a:r>
            <a:r>
              <a:rPr lang="es-ES_tradnl" b="1" dirty="0"/>
              <a:t>105.000 ciberataques en 2016 </a:t>
            </a:r>
            <a:r>
              <a:rPr lang="es-ES_tradnl" dirty="0"/>
              <a:t>con un aumento del 50% frente al año anterior.</a:t>
            </a:r>
            <a:endParaRPr lang="es-ES" dirty="0"/>
          </a:p>
          <a:p>
            <a:endParaRPr lang="es-ES_tradnl" dirty="0"/>
          </a:p>
          <a:p>
            <a:r>
              <a:rPr lang="es-ES_tradnl" dirty="0"/>
              <a:t>De estos, </a:t>
            </a:r>
            <a:r>
              <a:rPr lang="es-ES_tradnl" b="1" dirty="0"/>
              <a:t>479 tenían como objetivo las infraestructuras críticas</a:t>
            </a:r>
            <a:r>
              <a:rPr lang="es-ES_tradnl" dirty="0"/>
              <a:t>, estimándose la cifra real mucho mayor derivado del bajo despliegue de sondas que recojan tráfico, en torno al 10% del tráfico dirigido hacia los operadores críticos y teniendo en cuenta además que España es el 5º país por número de Sistemas de Control Industrial conectados a Internet.</a:t>
            </a:r>
          </a:p>
          <a:p>
            <a:endParaRPr lang="es-ES_tradnl" dirty="0"/>
          </a:p>
          <a:p>
            <a:r>
              <a:rPr lang="es-ES_tradnl" dirty="0"/>
              <a:t>No obstante, el número de ciberataques que hayan podido afectar a las capas más profundas de la arquitectura de seguridad en los entornos industriales no se conocen oficialmente, aunque si se han publicado datos de avisos recibidos por el CERTSI.</a:t>
            </a:r>
          </a:p>
          <a:p>
            <a:endParaRPr lang="es-ES_tradnl" dirty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02. ¿Quién quiere ver vulnerabilidades y como lo hace?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Situación en España</a:t>
            </a:r>
          </a:p>
        </p:txBody>
      </p:sp>
    </p:spTree>
    <p:extLst>
      <p:ext uri="{BB962C8B-B14F-4D97-AF65-F5344CB8AC3E}">
        <p14:creationId xmlns:p14="http://schemas.microsoft.com/office/powerpoint/2010/main" val="39769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CIC">
      <a:dk1>
        <a:srgbClr val="666666"/>
      </a:dk1>
      <a:lt1>
        <a:srgbClr val="FFFFFF"/>
      </a:lt1>
      <a:dk2>
        <a:srgbClr val="44546A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10CF9B"/>
      </a:accent6>
      <a:hlink>
        <a:srgbClr val="008FCE"/>
      </a:hlink>
      <a:folHlink>
        <a:srgbClr val="10CF9B"/>
      </a:folHlink>
    </a:clrScheme>
    <a:fontScheme name="CIC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53410</TotalTime>
  <Words>820</Words>
  <Application>Microsoft Office PowerPoint</Application>
  <PresentationFormat>Panorámica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Wingdings</vt:lpstr>
      <vt:lpstr>Arial</vt:lpstr>
      <vt:lpstr>Raleway</vt:lpstr>
      <vt:lpstr>Calibri</vt:lpstr>
      <vt:lpstr>Tema de Office</vt:lpstr>
      <vt:lpstr>Como ganar dinero (legalmente) con las vulnerabilidades de otros</vt:lpstr>
      <vt:lpstr>Marco legal Hacking Etico</vt:lpstr>
      <vt:lpstr>Sobre nosotros</vt:lpstr>
      <vt:lpstr>Quiénes somos</vt:lpstr>
      <vt:lpstr>¿Quién quiere ver vulnerabilidades y como lo hace?</vt:lpstr>
      <vt:lpstr>Presentación de PowerPoint</vt:lpstr>
      <vt:lpstr>Presentación de PowerPoint</vt:lpstr>
      <vt:lpstr>Presentación de PowerPoint</vt:lpstr>
      <vt:lpstr>Situación en España</vt:lpstr>
      <vt:lpstr>DEMO Maltego</vt:lpstr>
      <vt:lpstr>DEMO Nessus</vt:lpstr>
      <vt:lpstr>Medidas de seguridad para la empresa</vt:lpstr>
      <vt:lpstr>Presentación de PowerPoint</vt:lpstr>
      <vt:lpstr>Presentación de PowerPoint</vt:lpstr>
      <vt:lpstr>Presentación de PowerPoint</vt:lpstr>
      <vt:lpstr>Nuestra apuesta</vt:lpstr>
      <vt:lpstr>Algunos clientes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González Dopico</dc:creator>
  <cp:lastModifiedBy>Manuel Paz Zulueta</cp:lastModifiedBy>
  <cp:revision>346</cp:revision>
  <dcterms:created xsi:type="dcterms:W3CDTF">2017-02-01T15:56:43Z</dcterms:created>
  <dcterms:modified xsi:type="dcterms:W3CDTF">2018-10-19T10:11:17Z</dcterms:modified>
</cp:coreProperties>
</file>